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C7A8-5017-435B-8EFC-4C0097B933F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B5F7-BA4A-4DCC-941F-9559C688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5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C7A8-5017-435B-8EFC-4C0097B933F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B5F7-BA4A-4DCC-941F-9559C688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7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C7A8-5017-435B-8EFC-4C0097B933F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B5F7-BA4A-4DCC-941F-9559C688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47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C7A8-5017-435B-8EFC-4C0097B933F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B5F7-BA4A-4DCC-941F-9559C68878C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8731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C7A8-5017-435B-8EFC-4C0097B933F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B5F7-BA4A-4DCC-941F-9559C688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52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C7A8-5017-435B-8EFC-4C0097B933F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B5F7-BA4A-4DCC-941F-9559C688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33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C7A8-5017-435B-8EFC-4C0097B933F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B5F7-BA4A-4DCC-941F-9559C688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78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C7A8-5017-435B-8EFC-4C0097B933F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B5F7-BA4A-4DCC-941F-9559C688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10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C7A8-5017-435B-8EFC-4C0097B933F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B5F7-BA4A-4DCC-941F-9559C688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3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C7A8-5017-435B-8EFC-4C0097B933F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B5F7-BA4A-4DCC-941F-9559C688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2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C7A8-5017-435B-8EFC-4C0097B933F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B5F7-BA4A-4DCC-941F-9559C688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2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C7A8-5017-435B-8EFC-4C0097B933F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B5F7-BA4A-4DCC-941F-9559C688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C7A8-5017-435B-8EFC-4C0097B933F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B5F7-BA4A-4DCC-941F-9559C688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7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C7A8-5017-435B-8EFC-4C0097B933F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B5F7-BA4A-4DCC-941F-9559C688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7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C7A8-5017-435B-8EFC-4C0097B933F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B5F7-BA4A-4DCC-941F-9559C688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C7A8-5017-435B-8EFC-4C0097B933F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B5F7-BA4A-4DCC-941F-9559C688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7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C7A8-5017-435B-8EFC-4C0097B933F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BB5F7-BA4A-4DCC-941F-9559C688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753C7A8-5017-435B-8EFC-4C0097B933F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BB5F7-BA4A-4DCC-941F-9559C688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8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costhelper.com/rain-harvesting.html" TargetMode="External"/><Relationship Id="rId2" Type="http://schemas.openxmlformats.org/officeDocument/2006/relationships/hyperlink" Target="https://www.renewableenergyhub.us/rainwater-harvesting-information/how-does-rainwater-recycling-work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nserve-energy-future.com/advantages_disadvantages_rainwater_harvesting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29844-4A7B-48C5-AD9D-8C47A8974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Mechanical Engineering Project</a:t>
            </a:r>
            <a:br>
              <a:rPr lang="en-US" dirty="0"/>
            </a:br>
            <a:r>
              <a:rPr lang="en-US" dirty="0"/>
              <a:t>Water Collection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15293-C9A5-4472-A1F6-7B55010093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Matthew Ernst</a:t>
            </a:r>
          </a:p>
          <a:p>
            <a:r>
              <a:rPr lang="en-US" dirty="0"/>
              <a:t>METC 107</a:t>
            </a:r>
          </a:p>
          <a:p>
            <a:r>
              <a:rPr lang="en-US" dirty="0"/>
              <a:t>Fall 2017</a:t>
            </a:r>
          </a:p>
        </p:txBody>
      </p:sp>
    </p:spTree>
    <p:extLst>
      <p:ext uri="{BB962C8B-B14F-4D97-AF65-F5344CB8AC3E}">
        <p14:creationId xmlns:p14="http://schemas.microsoft.com/office/powerpoint/2010/main" val="67943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AutoCAD Drawings cont.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152983"/>
            <a:ext cx="8948826" cy="544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1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AutoCAD Drawings cont.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0" y="1152983"/>
            <a:ext cx="9404723" cy="53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7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AutoCAD Drawings Cont.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0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96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6367-B6CF-4E84-9DD1-E4EBFDA0F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5F31-473D-4420-ABA8-A8E2C09EC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https://www.renewableenergyhub.us/rainwater-harvesting-information/how-does-rainwater-recycling-work.html</a:t>
            </a:r>
            <a:endParaRPr lang="en-US" dirty="0"/>
          </a:p>
          <a:p>
            <a:r>
              <a:rPr lang="en-US" dirty="0">
                <a:hlinkClick r:id="rId3"/>
              </a:rPr>
              <a:t>http://home.costhelper.com/rain-harvesting.html</a:t>
            </a:r>
            <a:endParaRPr lang="en-US" dirty="0"/>
          </a:p>
          <a:p>
            <a:r>
              <a:rPr lang="en-US" dirty="0">
                <a:hlinkClick r:id="rId4"/>
              </a:rPr>
              <a:t>https://www.conserve-energy-future.com/advantages_disadvantages_rainwater_harvesting.php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5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191BA-F15E-4FB7-A213-5E607FCE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Water Collection System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0470F-3194-47DA-91EE-A7A772054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Rainwater recycling involves collecting and reusing rainwater from a building’s roof or any other surface</a:t>
            </a:r>
          </a:p>
          <a:p>
            <a:r>
              <a:rPr lang="en-US" dirty="0"/>
              <a:t>The rainwater must pass through a filter, eliminating debris</a:t>
            </a:r>
          </a:p>
          <a:p>
            <a:r>
              <a:rPr lang="en-US" dirty="0"/>
              <a:t>The remaining water is then held in a storage tank, either underground or on the side of a building</a:t>
            </a:r>
          </a:p>
          <a:p>
            <a:r>
              <a:rPr lang="en-US" dirty="0"/>
              <a:t>This saved water can be pumped into places where it may be </a:t>
            </a:r>
            <a:r>
              <a:rPr lang="en-US" dirty="0" smtClean="0"/>
              <a:t>needed (bathroom, kitchen, laundry room,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4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28DA-A530-4E8C-BA78-5E3716A6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Water Collection System Works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F9389-4F62-415F-B949-54D0B0BE2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rainwater collected by most of these harvesting systems is usually not drinkable without substantial treatment</a:t>
            </a:r>
          </a:p>
          <a:p>
            <a:r>
              <a:rPr lang="en-US" dirty="0"/>
              <a:t>For safety measures, it is important that the collected rainwater be passed through a dedicated piping system and not the building’s drinking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Most systems involve: </a:t>
            </a:r>
          </a:p>
          <a:p>
            <a:pPr lvl="1"/>
            <a:r>
              <a:rPr lang="en-US" dirty="0" smtClean="0"/>
              <a:t>Holding tank-hold the water</a:t>
            </a:r>
          </a:p>
          <a:p>
            <a:pPr lvl="1"/>
            <a:r>
              <a:rPr lang="en-US" dirty="0" smtClean="0"/>
              <a:t>Control unit-monitor the level of water in the tank</a:t>
            </a:r>
          </a:p>
          <a:p>
            <a:pPr lvl="1"/>
            <a:r>
              <a:rPr lang="en-US" dirty="0" smtClean="0"/>
              <a:t>Filter-stops debris</a:t>
            </a:r>
          </a:p>
          <a:p>
            <a:pPr lvl="1"/>
            <a:r>
              <a:rPr lang="en-US" dirty="0" smtClean="0"/>
              <a:t>Separate pipe system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5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E54B4-0BAB-4C60-8785-DFA143D03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Water Collection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325DA-64C9-458E-A324-B62B0C1B6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do-it-yourself rain barrel system typically costs between $20-$50 </a:t>
            </a:r>
          </a:p>
          <a:p>
            <a:r>
              <a:rPr lang="en-US" dirty="0"/>
              <a:t>Prefabricated rain barrels cost $70-$300 depending on size and capacity</a:t>
            </a:r>
          </a:p>
          <a:p>
            <a:r>
              <a:rPr lang="en-US" dirty="0"/>
              <a:t>A cistern is a water storage container made of metal, fiberglass, polyethylene (plastic), concrete, or wood, and can vary in cost depending on size and capacity</a:t>
            </a:r>
          </a:p>
          <a:p>
            <a:pPr lvl="1"/>
            <a:r>
              <a:rPr lang="en-US" dirty="0"/>
              <a:t>150-350 gallons: $150-$650</a:t>
            </a:r>
          </a:p>
          <a:p>
            <a:pPr lvl="1"/>
            <a:r>
              <a:rPr lang="en-US" dirty="0"/>
              <a:t>500-10,000 gallons: $500-$10,000</a:t>
            </a:r>
          </a:p>
          <a:p>
            <a:pPr lvl="1"/>
            <a:r>
              <a:rPr lang="en-US" dirty="0"/>
              <a:t>Installation costs vary from $2,000-$20,000 or more depending on size, capacity, and various functions</a:t>
            </a:r>
          </a:p>
        </p:txBody>
      </p:sp>
    </p:spTree>
    <p:extLst>
      <p:ext uri="{BB962C8B-B14F-4D97-AF65-F5344CB8AC3E}">
        <p14:creationId xmlns:p14="http://schemas.microsoft.com/office/powerpoint/2010/main" val="330503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BCBA-1C4E-4A47-B5D7-1AD1C28A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Water Collection System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F4980-0E26-4897-9D5D-D5E901171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dry well is an underground structure designed to allow water to percolate into the water </a:t>
            </a:r>
            <a:r>
              <a:rPr lang="en-US" dirty="0" smtClean="0"/>
              <a:t>table (upper surface of zone of saturation)</a:t>
            </a:r>
            <a:endParaRPr lang="en-US" dirty="0"/>
          </a:p>
          <a:p>
            <a:r>
              <a:rPr lang="en-US" dirty="0"/>
              <a:t>A do-it-yourself dry well will cost $5-$50, whereas a prefabricated plastic dry well will cost around $90-$350</a:t>
            </a:r>
          </a:p>
          <a:p>
            <a:r>
              <a:rPr lang="en-US" dirty="0"/>
              <a:t>Installation of a dry well with all materials costs $300-$5,000</a:t>
            </a:r>
          </a:p>
        </p:txBody>
      </p:sp>
    </p:spTree>
    <p:extLst>
      <p:ext uri="{BB962C8B-B14F-4D97-AF65-F5344CB8AC3E}">
        <p14:creationId xmlns:p14="http://schemas.microsoft.com/office/powerpoint/2010/main" val="92253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A6735-E48F-442E-8E4A-4D556913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a Water Collection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E14BF-98EB-4875-B310-9082AABD0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Rainfall is hard to predict and it is not advised to depend on rainwater alone, especially for people who live in areas of little rainfall</a:t>
            </a:r>
          </a:p>
          <a:p>
            <a:r>
              <a:rPr lang="en-US" dirty="0"/>
              <a:t>A rainwater collection system may cost anywhere from $200-$2,000 depending on size and technology level and benefit cannot be derived until it is ready for </a:t>
            </a:r>
            <a:r>
              <a:rPr lang="en-US" dirty="0" smtClean="0"/>
              <a:t>use; cost recovers in 10-15 years depending on rainfall and sophistication of system</a:t>
            </a:r>
            <a:endParaRPr lang="en-US" dirty="0"/>
          </a:p>
          <a:p>
            <a:r>
              <a:rPr lang="en-US" dirty="0"/>
              <a:t>Water collection systems require regular maintenance in order to protect them from rodents, mosquitoes, algae growth, insects, etc.</a:t>
            </a:r>
          </a:p>
          <a:p>
            <a:r>
              <a:rPr lang="en-US" dirty="0"/>
              <a:t>Certain roof types may seep insects, dirt, or chemicals</a:t>
            </a:r>
          </a:p>
          <a:p>
            <a:r>
              <a:rPr lang="en-US" dirty="0"/>
              <a:t>Collection and storage facilities may limit the capacity of usable </a:t>
            </a:r>
            <a:r>
              <a:rPr lang="en-US" dirty="0" smtClean="0"/>
              <a:t>water; downpour water may escape; does not equal unlimited water supply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0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CBA4D-372F-4C99-B0A0-BEA3CE18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AutoCAD Drawings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870" y="1289062"/>
            <a:ext cx="8664963" cy="523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6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AutoCAD Drawings cont.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853248"/>
            <a:ext cx="10764484" cy="3933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0684" y="3693178"/>
            <a:ext cx="12715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First flush diverter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7986362" y="3820136"/>
            <a:ext cx="11400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Floating intake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10628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AutoCAD Drawings cont.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2" y="1578279"/>
            <a:ext cx="10537563" cy="446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04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170</TotalTime>
  <Words>485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Mechanical Engineering Project Water Collection System</vt:lpstr>
      <vt:lpstr>How a Water Collection System Works</vt:lpstr>
      <vt:lpstr>How a Water Collection System Works cont. </vt:lpstr>
      <vt:lpstr>Cost of Water Collection System</vt:lpstr>
      <vt:lpstr>Cost of Water Collection System cont. </vt:lpstr>
      <vt:lpstr>Disadvantages of a Water Collection System</vt:lpstr>
      <vt:lpstr>AutoCAD Drawings</vt:lpstr>
      <vt:lpstr>AutoCAD Drawings cont.</vt:lpstr>
      <vt:lpstr>AutoCAD Drawings cont.</vt:lpstr>
      <vt:lpstr>AutoCAD Drawings cont.</vt:lpstr>
      <vt:lpstr>AutoCAD Drawings cont.</vt:lpstr>
      <vt:lpstr>AutoCAD Drawings Cont.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Engineering Project</dc:title>
  <dc:creator>Matthew Ernst</dc:creator>
  <cp:lastModifiedBy>Matthew Harry Ernst</cp:lastModifiedBy>
  <cp:revision>15</cp:revision>
  <dcterms:created xsi:type="dcterms:W3CDTF">2017-10-15T18:57:42Z</dcterms:created>
  <dcterms:modified xsi:type="dcterms:W3CDTF">2017-10-17T23:29:48Z</dcterms:modified>
</cp:coreProperties>
</file>